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397" r:id="rId3"/>
    <p:sldId id="398" r:id="rId4"/>
    <p:sldId id="399" r:id="rId5"/>
    <p:sldId id="401" r:id="rId6"/>
    <p:sldId id="400" r:id="rId7"/>
    <p:sldId id="404" r:id="rId8"/>
    <p:sldId id="403" r:id="rId9"/>
    <p:sldId id="405" r:id="rId10"/>
    <p:sldId id="406" r:id="rId11"/>
    <p:sldId id="407" r:id="rId12"/>
    <p:sldId id="409" r:id="rId13"/>
    <p:sldId id="410" r:id="rId14"/>
    <p:sldId id="412" r:id="rId15"/>
    <p:sldId id="413" r:id="rId16"/>
    <p:sldId id="414" r:id="rId17"/>
    <p:sldId id="322" r:id="rId18"/>
  </p:sldIdLst>
  <p:sldSz cx="9906000" cy="6858000" type="A4"/>
  <p:notesSz cx="6797675" cy="9926638"/>
  <p:embeddedFontLst>
    <p:embeddedFont>
      <p:font typeface="Circe ExtraBold" panose="020B0604020202020204" charset="-52"/>
      <p:bold r:id="rId19"/>
    </p:embeddedFont>
    <p:embeddedFont>
      <p:font typeface="Circe MD Extra Bold" panose="020B060402020202020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irce" panose="020B0502020203020203" pitchFamily="34" charset="-5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915"/>
    <a:srgbClr val="522015"/>
    <a:srgbClr val="E9452C"/>
    <a:srgbClr val="F9F6EF"/>
    <a:srgbClr val="F5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84" y="62"/>
      </p:cViewPr>
      <p:guideLst>
        <p:guide pos="489"/>
        <p:guide orient="horz" pos="2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55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8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57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47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61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28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7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1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96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D0D0-E9A9-4CF4-84C1-892EF0C6F2D5}" type="datetimeFigureOut">
              <a:rPr lang="ru-RU" smtClean="0"/>
              <a:t>30.05.2020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C68C-857A-400E-81F1-2A558CE457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61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pd.nalog.ru/credit-org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knpd.nalog.ru/" TargetMode="External"/><Relationship Id="rId5" Type="http://schemas.openxmlformats.org/officeDocument/2006/relationships/hyperlink" Target="https://play.google.com/store/apps/details?id=com.gnivts.selfemployed&amp;hl=ru" TargetMode="External"/><Relationship Id="rId4" Type="http://schemas.openxmlformats.org/officeDocument/2006/relationships/hyperlink" Target="https://itunes.apple.com/ru/app/&#1084;&#1086;&#1081;-&#1085;&#1072;&#1083;&#1086;&#1075;/id1437518854?l=en&amp;mt=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4;&#1086;&#1081;&#1073;&#1080;&#1079;&#1085;&#1077;&#1089;69.&#1088;&#1092;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2CFB-B8C9-4B2A-802B-652368F64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9758F-E1E0-4F1F-9589-A28823C64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45" y="-62183"/>
            <a:ext cx="9992095" cy="7066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B0E314-69B4-48E2-9174-421735A11E69}"/>
              </a:ext>
            </a:extLst>
          </p:cNvPr>
          <p:cNvSpPr/>
          <p:nvPr/>
        </p:nvSpPr>
        <p:spPr>
          <a:xfrm>
            <a:off x="1232483" y="2709643"/>
            <a:ext cx="7441035" cy="1984865"/>
          </a:xfrm>
          <a:prstGeom prst="rect">
            <a:avLst/>
          </a:prstGeom>
          <a:solidFill>
            <a:srgbClr val="E9452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36184A3-8C67-4933-911A-A84B41BFC489}"/>
              </a:ext>
            </a:extLst>
          </p:cNvPr>
          <p:cNvSpPr txBox="1">
            <a:spLocks/>
          </p:cNvSpPr>
          <p:nvPr/>
        </p:nvSpPr>
        <p:spPr>
          <a:xfrm>
            <a:off x="1529083" y="2804751"/>
            <a:ext cx="7273925" cy="167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Специальный налоговый режим </a:t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для самозанятых граждан.</a:t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Налог на профессиональный доход.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B67295B-9A20-4557-AA7B-28BFD2C51FBF}"/>
              </a:ext>
            </a:extLst>
          </p:cNvPr>
          <p:cNvSpPr txBox="1">
            <a:spLocks/>
          </p:cNvSpPr>
          <p:nvPr/>
        </p:nvSpPr>
        <p:spPr>
          <a:xfrm>
            <a:off x="656627" y="-73121"/>
            <a:ext cx="4141876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Регистрация</a:t>
            </a:r>
            <a:endParaRPr lang="ru-RU" sz="3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611EF30-B940-4885-BB3A-5C4D374C9AE1}"/>
              </a:ext>
            </a:extLst>
          </p:cNvPr>
          <p:cNvSpPr txBox="1">
            <a:spLocks/>
          </p:cNvSpPr>
          <p:nvPr/>
        </p:nvSpPr>
        <p:spPr>
          <a:xfrm>
            <a:off x="679509" y="877054"/>
            <a:ext cx="7046751" cy="556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300" b="1" dirty="0">
                <a:solidFill>
                  <a:srgbClr val="592915"/>
                </a:solidFill>
              </a:rPr>
              <a:t>Для регистрации в качестве самозанятого нет необходимости очного обращения в органы Федеральной налоговой службы. Регистрация осуществляется дистанционно посредством:</a:t>
            </a: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Приложения 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«Мой налог» </a:t>
            </a: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или его веб-версии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с использованием паспорта для сканирования и проверки, а также фотографии, которую можно сделать прямо на камеру смартфона;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c использованием ИНН и пароля, которые используются для доступа в личный кабинет физлица на сайте nalog.ru;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с помощью учетной записи Единого портала государственных и муниципальных услуг.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Мобильных приложений уполномоченных банков:</a:t>
            </a:r>
          </a:p>
          <a:p>
            <a:pPr lvl="1" fontAlgn="base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АО «Альфа-Банк»</a:t>
            </a:r>
          </a:p>
          <a:p>
            <a:pPr lvl="1" fontAlgn="base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ПАО «Сбербанк России»</a:t>
            </a:r>
          </a:p>
          <a:p>
            <a:pPr lvl="1" fontAlgn="base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ПАО «Банк ВТБ»</a:t>
            </a:r>
          </a:p>
          <a:p>
            <a:pPr lvl="1" fontAlgn="base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ПАО «МТС-Банк</a:t>
            </a: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»</a:t>
            </a: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1" fontAlgn="base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ПАО «Совкомбанк»</a:t>
            </a:r>
          </a:p>
          <a:p>
            <a:pPr lvl="1" fontAlgn="base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АО «ТИНЬКОФФ БАНК»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и другие из списка на сайте ФНС России — </a:t>
            </a:r>
            <a:r>
              <a:rPr lang="ru-RU" sz="1300" u="sng" dirty="0">
                <a:latin typeface="Circe" panose="020B0502020203020203" pitchFamily="34" charset="-52"/>
                <a:hlinkClick r:id="rId3"/>
              </a:rPr>
              <a:t>https://npd.nalog.ru/credit-orgs/</a:t>
            </a:r>
            <a:endParaRPr lang="ru-RU" sz="1300" dirty="0">
              <a:latin typeface="Circe" panose="020B0502020203020203" pitchFamily="34" charset="-52"/>
            </a:endParaRPr>
          </a:p>
          <a:p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Приложение «Мой налог»:</a:t>
            </a:r>
          </a:p>
          <a:p>
            <a:pPr lvl="0"/>
            <a:r>
              <a:rPr lang="en-US" sz="1300" dirty="0">
                <a:solidFill>
                  <a:srgbClr val="592915"/>
                </a:solidFill>
                <a:latin typeface="Circe" panose="020B0502020203020203" pitchFamily="34" charset="-52"/>
              </a:rPr>
              <a:t>iOS: — </a:t>
            </a:r>
            <a:r>
              <a:rPr lang="en-US" sz="1300" dirty="0">
                <a:solidFill>
                  <a:srgbClr val="592915"/>
                </a:solidFill>
                <a:latin typeface="Circe" panose="020B0502020203020203" pitchFamily="34" charset="-52"/>
                <a:hlinkClick r:id="rId4"/>
              </a:rPr>
              <a:t>https://itunes.apple.com/ru/app/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  <a:hlinkClick r:id="rId4"/>
              </a:rPr>
              <a:t>мой</a:t>
            </a:r>
            <a:r>
              <a:rPr lang="en-US" sz="1300" dirty="0">
                <a:solidFill>
                  <a:srgbClr val="592915"/>
                </a:solidFill>
                <a:latin typeface="Circe" panose="020B0502020203020203" pitchFamily="34" charset="-52"/>
                <a:hlinkClick r:id="rId4"/>
              </a:rPr>
              <a:t>-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  <a:hlinkClick r:id="rId4"/>
              </a:rPr>
              <a:t>налог</a:t>
            </a:r>
            <a:r>
              <a:rPr lang="en-US" sz="1300" dirty="0">
                <a:solidFill>
                  <a:srgbClr val="592915"/>
                </a:solidFill>
                <a:latin typeface="Circe" panose="020B0502020203020203" pitchFamily="34" charset="-52"/>
                <a:hlinkClick r:id="rId4"/>
              </a:rPr>
              <a:t>/id1437518854?l=en&amp;mt=8</a:t>
            </a: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en-US" sz="1300" dirty="0">
                <a:solidFill>
                  <a:srgbClr val="592915"/>
                </a:solidFill>
                <a:latin typeface="Circe" panose="020B0502020203020203" pitchFamily="34" charset="-52"/>
              </a:rPr>
              <a:t>Android — </a:t>
            </a:r>
            <a:r>
              <a:rPr lang="en-US" sz="1300" dirty="0">
                <a:solidFill>
                  <a:srgbClr val="592915"/>
                </a:solidFill>
                <a:latin typeface="Circe" panose="020B0502020203020203" pitchFamily="34" charset="-52"/>
                <a:hlinkClick r:id="rId5"/>
              </a:rPr>
              <a:t>https://play.google.com/store/apps/details?id=com.gnivts.selfemployed&amp;hl=ru</a:t>
            </a: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Веб-версия: </a:t>
            </a:r>
            <a:r>
              <a:rPr lang="ru-RU" sz="1300" u="sng" dirty="0">
                <a:solidFill>
                  <a:srgbClr val="592915"/>
                </a:solidFill>
                <a:latin typeface="Circe" panose="020B0502020203020203" pitchFamily="34" charset="-52"/>
                <a:hlinkClick r:id="rId6"/>
              </a:rPr>
              <a:t>https://lknpd.nalog.ru</a:t>
            </a: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063BC2E-1DA1-47C8-9CBF-E3B6D5DCE9F6}"/>
              </a:ext>
            </a:extLst>
          </p:cNvPr>
          <p:cNvSpPr txBox="1">
            <a:spLocks/>
          </p:cNvSpPr>
          <p:nvPr/>
        </p:nvSpPr>
        <p:spPr>
          <a:xfrm>
            <a:off x="679509" y="6323060"/>
            <a:ext cx="8019874" cy="410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522015"/>
                </a:solidFill>
                <a:latin typeface="Circe" panose="020B0502020203020203" pitchFamily="34" charset="-52"/>
              </a:rPr>
              <a:t>Приложения уполномоченных банков доступны на их сайтах</a:t>
            </a:r>
            <a:r>
              <a:rPr lang="en-US" sz="1200" dirty="0">
                <a:solidFill>
                  <a:srgbClr val="522015"/>
                </a:solidFill>
                <a:latin typeface="Circe" panose="020B0502020203020203" pitchFamily="34" charset="-52"/>
              </a:rPr>
              <a:t>.</a:t>
            </a:r>
            <a:endParaRPr lang="ru-RU" sz="1200" dirty="0">
              <a:solidFill>
                <a:srgbClr val="522015"/>
              </a:solidFill>
              <a:latin typeface="Circe" panose="020B0502020203020203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885F1-989B-4693-9408-19FCD53D2EBF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endParaRPr lang="ru-RU" sz="1600" dirty="0">
              <a:solidFill>
                <a:srgbClr val="592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6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679509" y="820712"/>
            <a:ext cx="7029973" cy="556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300" b="1" dirty="0">
                <a:solidFill>
                  <a:srgbClr val="522015"/>
                </a:solidFill>
                <a:latin typeface="Circe" panose="020B0502020203020203" pitchFamily="34" charset="-52"/>
              </a:rPr>
              <a:t>Автоматически в </a:t>
            </a:r>
            <a:r>
              <a:rPr lang="ru-RU" sz="1300" b="1" dirty="0" smtClean="0">
                <a:solidFill>
                  <a:srgbClr val="522015"/>
                </a:solidFill>
                <a:latin typeface="Circe" panose="020B0502020203020203" pitchFamily="34" charset="-52"/>
              </a:rPr>
              <a:t>мобильном приложении</a:t>
            </a:r>
            <a:endParaRPr lang="ru-RU" sz="1300" b="1" dirty="0">
              <a:solidFill>
                <a:srgbClr val="522015"/>
              </a:solidFill>
              <a:latin typeface="Circe" panose="020B0502020203020203" pitchFamily="34" charset="-52"/>
            </a:endParaRPr>
          </a:p>
          <a:p>
            <a:pPr lvl="1"/>
            <a:r>
              <a:rPr lang="ru-RU" sz="1300" dirty="0">
                <a:solidFill>
                  <a:srgbClr val="522015"/>
                </a:solidFill>
                <a:latin typeface="Circe" panose="020B0502020203020203" pitchFamily="34" charset="-52"/>
              </a:rPr>
              <a:t>Формирование чека по каждому поступлению</a:t>
            </a:r>
          </a:p>
          <a:p>
            <a:pPr lvl="1"/>
            <a:r>
              <a:rPr lang="ru-RU" sz="1300" dirty="0">
                <a:solidFill>
                  <a:srgbClr val="522015"/>
                </a:solidFill>
                <a:latin typeface="Circe" panose="020B0502020203020203" pitchFamily="34" charset="-52"/>
              </a:rPr>
              <a:t>Указание плательщика и суммы дохода</a:t>
            </a:r>
          </a:p>
          <a:p>
            <a:pPr lvl="1"/>
            <a:r>
              <a:rPr lang="ru-RU" sz="1300" dirty="0">
                <a:solidFill>
                  <a:srgbClr val="522015"/>
                </a:solidFill>
                <a:latin typeface="Circe" panose="020B0502020203020203" pitchFamily="34" charset="-52"/>
              </a:rPr>
              <a:t>Отправка чека покупателю</a:t>
            </a:r>
          </a:p>
          <a:p>
            <a:pPr lvl="0"/>
            <a:r>
              <a:rPr lang="ru-RU" sz="1300" b="1" dirty="0">
                <a:solidFill>
                  <a:srgbClr val="522015"/>
                </a:solidFill>
                <a:latin typeface="Circe" panose="020B0502020203020203" pitchFamily="34" charset="-52"/>
              </a:rPr>
              <a:t>Оплата </a:t>
            </a:r>
            <a:r>
              <a:rPr lang="ru-RU" sz="1300" b="1" dirty="0" smtClean="0">
                <a:solidFill>
                  <a:srgbClr val="522015"/>
                </a:solidFill>
                <a:latin typeface="Circe" panose="020B0502020203020203" pitchFamily="34" charset="-52"/>
              </a:rPr>
              <a:t>суммы налога до </a:t>
            </a:r>
            <a:r>
              <a:rPr lang="ru-RU" sz="1300" b="1" dirty="0">
                <a:solidFill>
                  <a:srgbClr val="522015"/>
                </a:solidFill>
                <a:latin typeface="Circe" panose="020B0502020203020203" pitchFamily="34" charset="-52"/>
              </a:rPr>
              <a:t>25-го числа следующего месяца</a:t>
            </a:r>
          </a:p>
          <a:p>
            <a:pPr lvl="0"/>
            <a:r>
              <a:rPr lang="ru-RU" sz="1300" b="1" dirty="0">
                <a:solidFill>
                  <a:srgbClr val="522015"/>
                </a:solidFill>
                <a:latin typeface="Circe" panose="020B0502020203020203" pitchFamily="34" charset="-52"/>
              </a:rPr>
              <a:t>63% налога — поступают в региональный бюджет. 37% — в Фонд обязательного медицинского страхования;</a:t>
            </a:r>
          </a:p>
          <a:p>
            <a:pPr lvl="0"/>
            <a:r>
              <a:rPr lang="ru-RU" sz="1300" b="1" dirty="0">
                <a:solidFill>
                  <a:srgbClr val="522015"/>
                </a:solidFill>
                <a:latin typeface="Circe" panose="020B0502020203020203" pitchFamily="34" charset="-52"/>
              </a:rPr>
              <a:t>Выбор региона производится самозанятым самостоятельно, смена возможна не чаще одного раза в год.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91F7DF-DEFB-4F97-97C0-87EA2B02AEC9}"/>
              </a:ext>
            </a:extLst>
          </p:cNvPr>
          <p:cNvSpPr txBox="1">
            <a:spLocks/>
          </p:cNvSpPr>
          <p:nvPr/>
        </p:nvSpPr>
        <p:spPr>
          <a:xfrm>
            <a:off x="656627" y="529478"/>
            <a:ext cx="4603270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Расчёт и оплата суммы налога к уплате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6677F-CA64-412D-AA90-BC8AE344EF48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endParaRPr lang="ru-RU" sz="1600" dirty="0">
              <a:solidFill>
                <a:srgbClr val="592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141BFB2-8C20-400E-8186-4127B7C08A1A}"/>
              </a:ext>
            </a:extLst>
          </p:cNvPr>
          <p:cNvSpPr txBox="1">
            <a:spLocks/>
          </p:cNvSpPr>
          <p:nvPr/>
        </p:nvSpPr>
        <p:spPr>
          <a:xfrm>
            <a:off x="681793" y="3481106"/>
            <a:ext cx="2313076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 </a:t>
            </a:r>
            <a:b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ru-RU" sz="1400" dirty="0">
              <a:solidFill>
                <a:srgbClr val="E9452C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7C8F1EC-0AD7-43AA-A0D9-787B3BB51477}"/>
              </a:ext>
            </a:extLst>
          </p:cNvPr>
          <p:cNvSpPr txBox="1">
            <a:spLocks/>
          </p:cNvSpPr>
          <p:nvPr/>
        </p:nvSpPr>
        <p:spPr>
          <a:xfrm>
            <a:off x="2296737" y="3497884"/>
            <a:ext cx="1722023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 на профес-</a:t>
            </a:r>
            <a:b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сиональный </a:t>
            </a:r>
            <a:b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</a:t>
            </a:r>
            <a:endParaRPr lang="ru-RU" sz="1400" dirty="0">
              <a:solidFill>
                <a:srgbClr val="E9452C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E764F04-631E-4F64-87E0-F30AC00AD9EB}"/>
              </a:ext>
            </a:extLst>
          </p:cNvPr>
          <p:cNvSpPr txBox="1">
            <a:spLocks/>
          </p:cNvSpPr>
          <p:nvPr/>
        </p:nvSpPr>
        <p:spPr>
          <a:xfrm>
            <a:off x="4028563" y="3481106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Упрощённая </a:t>
            </a:r>
            <a:b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b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налогообложения</a:t>
            </a:r>
            <a:endParaRPr lang="ru-RU" sz="1400" dirty="0">
              <a:solidFill>
                <a:srgbClr val="E9452C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7F1A811-B002-4E32-A2F1-37A8DCCF81E3}"/>
              </a:ext>
            </a:extLst>
          </p:cNvPr>
          <p:cNvSpPr txBox="1">
            <a:spLocks/>
          </p:cNvSpPr>
          <p:nvPr/>
        </p:nvSpPr>
        <p:spPr>
          <a:xfrm>
            <a:off x="7797071" y="3483158"/>
            <a:ext cx="213734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 </a:t>
            </a:r>
            <a:b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доходы</a:t>
            </a:r>
            <a:b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физических лиц</a:t>
            </a:r>
            <a:endParaRPr lang="ru-RU" sz="1400" dirty="0">
              <a:solidFill>
                <a:srgbClr val="E9452C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4410E2-BE3F-498F-A437-4BCFD6316EE6}"/>
              </a:ext>
            </a:extLst>
          </p:cNvPr>
          <p:cNvSpPr txBox="1">
            <a:spLocks/>
          </p:cNvSpPr>
          <p:nvPr/>
        </p:nvSpPr>
        <p:spPr>
          <a:xfrm>
            <a:off x="688341" y="5303859"/>
            <a:ext cx="1341795" cy="755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b="0" i="0" dirty="0">
                <a:solidFill>
                  <a:srgbClr val="592915"/>
                </a:solidFill>
                <a:effectLst/>
                <a:latin typeface="Circe" panose="020B0502020203020203" pitchFamily="34" charset="-52"/>
              </a:rPr>
              <a:t>Маникюр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Репетитор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b="0" i="0" dirty="0">
                <a:solidFill>
                  <a:srgbClr val="592915"/>
                </a:solidFill>
                <a:effectLst/>
                <a:latin typeface="Circe" panose="020B0502020203020203" pitchFamily="34" charset="-52"/>
              </a:rPr>
              <a:t>Фитнес-тренер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9A60E75-BD54-46B1-8D71-52A67FBD2FD1}"/>
              </a:ext>
            </a:extLst>
          </p:cNvPr>
          <p:cNvSpPr txBox="1">
            <a:spLocks/>
          </p:cNvSpPr>
          <p:nvPr/>
        </p:nvSpPr>
        <p:spPr>
          <a:xfrm>
            <a:off x="2275282" y="5435557"/>
            <a:ext cx="1133489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40 000 р.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40 000 р.</a:t>
            </a:r>
            <a:b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</a:b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/>
            </a:r>
            <a:b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</a:b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40 000 р.</a:t>
            </a:r>
            <a:b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</a:b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 </a:t>
            </a:r>
            <a:b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</a:br>
            <a:r>
              <a:rPr lang="ru-RU" sz="1100" b="0" i="0" dirty="0">
                <a:solidFill>
                  <a:srgbClr val="592915"/>
                </a:solidFill>
                <a:effectLst/>
                <a:latin typeface="Circe" panose="020B0502020203020203" pitchFamily="34" charset="-52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150758-0C8E-4300-86C5-78AF6EA44A36}"/>
              </a:ext>
            </a:extLst>
          </p:cNvPr>
          <p:cNvSpPr txBox="1">
            <a:spLocks/>
          </p:cNvSpPr>
          <p:nvPr/>
        </p:nvSpPr>
        <p:spPr>
          <a:xfrm>
            <a:off x="4063766" y="5426838"/>
            <a:ext cx="1743044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60 000 р</a:t>
            </a:r>
            <a:r>
              <a:rPr lang="ru-RU" sz="1100" dirty="0" smtClean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.</a:t>
            </a:r>
            <a:endParaRPr lang="ru-RU" sz="1100" dirty="0">
              <a:solidFill>
                <a:srgbClr val="522015"/>
              </a:solidFill>
              <a:latin typeface="Circe" panose="020B0502020203020203" pitchFamily="34" charset="-52"/>
              <a:ea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40 874 р.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60 000 р.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endParaRPr lang="ru-RU" sz="1100" dirty="0">
              <a:solidFill>
                <a:srgbClr val="522015"/>
              </a:solidFill>
              <a:latin typeface="Circe" panose="020B0502020203020203" pitchFamily="34" charset="-52"/>
              <a:ea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973E98B-44F4-4704-9A0B-18500E9BC798}"/>
              </a:ext>
            </a:extLst>
          </p:cNvPr>
          <p:cNvSpPr txBox="1">
            <a:spLocks/>
          </p:cNvSpPr>
          <p:nvPr/>
        </p:nvSpPr>
        <p:spPr>
          <a:xfrm>
            <a:off x="7809243" y="5129031"/>
            <a:ext cx="1743044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130 000 р.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130 000 р.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130 000 р.</a:t>
            </a: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57BE218-323E-4A87-BCD7-C8500E035A17}"/>
              </a:ext>
            </a:extLst>
          </p:cNvPr>
          <p:cNvSpPr txBox="1">
            <a:spLocks/>
          </p:cNvSpPr>
          <p:nvPr/>
        </p:nvSpPr>
        <p:spPr>
          <a:xfrm>
            <a:off x="5858763" y="3481106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Патентная </a:t>
            </a:r>
            <a:b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b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налогообложения</a:t>
            </a:r>
            <a:endParaRPr lang="ru-RU" sz="1400" dirty="0">
              <a:solidFill>
                <a:srgbClr val="E9452C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FDBA9E-1620-4566-8695-61F254EB1333}"/>
              </a:ext>
            </a:extLst>
          </p:cNvPr>
          <p:cNvSpPr txBox="1">
            <a:spLocks/>
          </p:cNvSpPr>
          <p:nvPr/>
        </p:nvSpPr>
        <p:spPr>
          <a:xfrm>
            <a:off x="5893966" y="5426838"/>
            <a:ext cx="1743044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50 408 р.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44 052 р. 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  <a:ea typeface="Arial" panose="020B0604020202020204" pitchFamily="34" charset="0"/>
              </a:rPr>
              <a:t>44 052 р.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endParaRPr lang="ru-RU" sz="1100" dirty="0">
              <a:solidFill>
                <a:srgbClr val="522015"/>
              </a:solidFill>
              <a:latin typeface="Circe" panose="020B0502020203020203" pitchFamily="34" charset="-52"/>
              <a:ea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06DF003-0ABD-4B2E-B224-4B05EE7E0AC5}"/>
              </a:ext>
            </a:extLst>
          </p:cNvPr>
          <p:cNvSpPr txBox="1">
            <a:spLocks/>
          </p:cNvSpPr>
          <p:nvPr/>
        </p:nvSpPr>
        <p:spPr>
          <a:xfrm>
            <a:off x="656626" y="529478"/>
            <a:ext cx="5861619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rgbClr val="522015"/>
                </a:solidFill>
                <a:latin typeface="Circe ExtraBold" panose="020B0802020203020203" pitchFamily="34" charset="-52"/>
              </a:rPr>
              <a:t>Сравнение размера отчислений при разных специальных режимах налогообложения</a:t>
            </a:r>
            <a:endParaRPr lang="ru-RU" sz="3800" dirty="0">
              <a:solidFill>
                <a:srgbClr val="522015"/>
              </a:solidFill>
              <a:latin typeface="Circe ExtraBold" panose="020B0802020203020203" pitchFamily="34" charset="-52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E876BA3-2A84-41B2-B56D-F00B4BF5E870}"/>
              </a:ext>
            </a:extLst>
          </p:cNvPr>
          <p:cNvSpPr txBox="1">
            <a:spLocks/>
          </p:cNvSpPr>
          <p:nvPr/>
        </p:nvSpPr>
        <p:spPr>
          <a:xfrm>
            <a:off x="673404" y="2049589"/>
            <a:ext cx="6778304" cy="1522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dirty="0" smtClean="0">
                <a:solidFill>
                  <a:srgbClr val="522015"/>
                </a:solidFill>
                <a:latin typeface="Circe" panose="020B0502020203020203" pitchFamily="34" charset="-52"/>
              </a:rPr>
              <a:t>При </a:t>
            </a:r>
            <a:r>
              <a:rPr lang="ru-RU" sz="1300" dirty="0">
                <a:solidFill>
                  <a:srgbClr val="522015"/>
                </a:solidFill>
                <a:latin typeface="Circe" panose="020B0502020203020203" pitchFamily="34" charset="-52"/>
              </a:rPr>
              <a:t>доходе в 1 млн. руб. от продажи услуг физическим лицам </a:t>
            </a:r>
            <a:r>
              <a:rPr lang="ru-RU" sz="1300" dirty="0" smtClean="0">
                <a:solidFill>
                  <a:srgbClr val="522015"/>
                </a:solidFill>
                <a:latin typeface="Circe" panose="020B0502020203020203" pitchFamily="34" charset="-52"/>
              </a:rPr>
              <a:t>ежегодные налоговые </a:t>
            </a:r>
            <a:r>
              <a:rPr lang="ru-RU" sz="1300" dirty="0">
                <a:solidFill>
                  <a:srgbClr val="522015"/>
                </a:solidFill>
                <a:latin typeface="Circe" panose="020B0502020203020203" pitchFamily="34" charset="-52"/>
              </a:rPr>
              <a:t>отчисления </a:t>
            </a:r>
            <a:r>
              <a:rPr lang="ru-RU" sz="1300" dirty="0" smtClean="0">
                <a:solidFill>
                  <a:srgbClr val="522015"/>
                </a:solidFill>
                <a:latin typeface="Circe" panose="020B0502020203020203" pitchFamily="34" charset="-52"/>
              </a:rPr>
              <a:t>в </a:t>
            </a:r>
            <a:r>
              <a:rPr lang="ru-RU" sz="1300" dirty="0">
                <a:solidFill>
                  <a:srgbClr val="522015"/>
                </a:solidFill>
                <a:latin typeface="Circe" panose="020B0502020203020203" pitchFamily="34" charset="-52"/>
              </a:rPr>
              <a:t>зависимости от осуществляемой деятельности составят:</a:t>
            </a:r>
          </a:p>
          <a:p>
            <a:pPr marL="0" indent="0">
              <a:buNone/>
            </a:pP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4B0D2E-F036-4D4D-8706-F4E51986240E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endParaRPr lang="ru-RU" sz="1600" dirty="0">
              <a:solidFill>
                <a:srgbClr val="59291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820" y="5895433"/>
            <a:ext cx="870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Специальный налоговый режим ЕНВД будет отменён с 2021 года, НПД станет удобной и более </a:t>
            </a:r>
            <a:r>
              <a:rPr lang="ru-RU" dirty="0" smtClean="0"/>
              <a:t>выгодной его </a:t>
            </a:r>
            <a:r>
              <a:rPr lang="ru-RU" dirty="0"/>
              <a:t>заменой при соблюдении указанных в презентации ограничений.</a:t>
            </a:r>
          </a:p>
        </p:txBody>
      </p:sp>
    </p:spTree>
    <p:extLst>
      <p:ext uri="{BB962C8B-B14F-4D97-AF65-F5344CB8AC3E}">
        <p14:creationId xmlns:p14="http://schemas.microsoft.com/office/powerpoint/2010/main" val="299793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141BFB2-8C20-400E-8186-4127B7C08A1A}"/>
              </a:ext>
            </a:extLst>
          </p:cNvPr>
          <p:cNvSpPr txBox="1">
            <a:spLocks/>
          </p:cNvSpPr>
          <p:nvPr/>
        </p:nvSpPr>
        <p:spPr>
          <a:xfrm>
            <a:off x="681793" y="1204986"/>
            <a:ext cx="2313076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 подходит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7C8F1EC-0AD7-43AA-A0D9-787B3BB51477}"/>
              </a:ext>
            </a:extLst>
          </p:cNvPr>
          <p:cNvSpPr txBox="1">
            <a:spLocks/>
          </p:cNvSpPr>
          <p:nvPr/>
        </p:nvSpPr>
        <p:spPr>
          <a:xfrm>
            <a:off x="688341" y="3281090"/>
            <a:ext cx="1722023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налоги </a:t>
            </a:r>
            <a:b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платят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E764F04-631E-4F64-87E0-F30AC00AD9EB}"/>
              </a:ext>
            </a:extLst>
          </p:cNvPr>
          <p:cNvSpPr txBox="1">
            <a:spLocks/>
          </p:cNvSpPr>
          <p:nvPr/>
        </p:nvSpPr>
        <p:spPr>
          <a:xfrm>
            <a:off x="689221" y="4194546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платят страховые </a:t>
            </a:r>
            <a:b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взносы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FDBA9E-1620-4566-8695-61F254EB1333}"/>
              </a:ext>
            </a:extLst>
          </p:cNvPr>
          <p:cNvSpPr txBox="1">
            <a:spLocks/>
          </p:cNvSpPr>
          <p:nvPr/>
        </p:nvSpPr>
        <p:spPr>
          <a:xfrm>
            <a:off x="2225806" y="2490527"/>
            <a:ext cx="3663266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Оказывает услуги и имеет штатных сотрудников: фитнес-центр, кафе с официантами и бариста, </a:t>
            </a:r>
            <a:b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пекарня с продавцами, автосервис, шинная </a:t>
            </a:r>
            <a:b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мастерская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Продает свои и чужие товары: магазин, интернет-магазин, оптовый поставщик автозапчастей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Сдает жилые и нежилые помещения в аренду: гостиница, хостел, склад</a:t>
            </a:r>
            <a:endParaRPr lang="ru-RU" sz="1100" dirty="0">
              <a:solidFill>
                <a:srgbClr val="522015"/>
              </a:solidFill>
              <a:latin typeface="Circe" panose="020B0502020203020203" pitchFamily="34" charset="-52"/>
              <a:ea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4B0D2E-F036-4D4D-8706-F4E51986240E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endParaRPr lang="ru-RU" sz="1600" dirty="0">
              <a:solidFill>
                <a:srgbClr val="592915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4AA1D6D-3D2D-4614-8F1D-DE7AA6BDCBC8}"/>
              </a:ext>
            </a:extLst>
          </p:cNvPr>
          <p:cNvSpPr txBox="1">
            <a:spLocks/>
          </p:cNvSpPr>
          <p:nvPr/>
        </p:nvSpPr>
        <p:spPr>
          <a:xfrm>
            <a:off x="656627" y="-73121"/>
            <a:ext cx="6797910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Отличия самозанятых от ИП</a:t>
            </a:r>
            <a:endParaRPr lang="ru-RU" sz="320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75BC731-3892-4C63-891D-4603252DA0C0}"/>
              </a:ext>
            </a:extLst>
          </p:cNvPr>
          <p:cNvSpPr txBox="1">
            <a:spLocks/>
          </p:cNvSpPr>
          <p:nvPr/>
        </p:nvSpPr>
        <p:spPr>
          <a:xfrm>
            <a:off x="2225805" y="839601"/>
            <a:ext cx="584505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</a:t>
            </a:r>
            <a:endParaRPr lang="ru-RU" sz="1600" dirty="0">
              <a:solidFill>
                <a:srgbClr val="522015"/>
              </a:solidFill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0BBD336-915B-4736-89EC-7D4E31F59CF4}"/>
              </a:ext>
            </a:extLst>
          </p:cNvPr>
          <p:cNvSpPr txBox="1">
            <a:spLocks/>
          </p:cNvSpPr>
          <p:nvPr/>
        </p:nvSpPr>
        <p:spPr>
          <a:xfrm>
            <a:off x="5968951" y="841637"/>
            <a:ext cx="1421750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Самозанятый</a:t>
            </a:r>
            <a:endParaRPr lang="ru-RU" sz="1600" dirty="0">
              <a:solidFill>
                <a:srgbClr val="522015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C8C6E34-8898-4CCB-80E9-541EBA721289}"/>
              </a:ext>
            </a:extLst>
          </p:cNvPr>
          <p:cNvSpPr txBox="1">
            <a:spLocks/>
          </p:cNvSpPr>
          <p:nvPr/>
        </p:nvSpPr>
        <p:spPr>
          <a:xfrm>
            <a:off x="688341" y="5243352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Отчетность</a:t>
            </a:r>
            <a:b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налогам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1A07FB0-AA97-4F71-A4C8-A785048172DA}"/>
              </a:ext>
            </a:extLst>
          </p:cNvPr>
          <p:cNvSpPr txBox="1">
            <a:spLocks/>
          </p:cNvSpPr>
          <p:nvPr/>
        </p:nvSpPr>
        <p:spPr>
          <a:xfrm>
            <a:off x="5968951" y="2251001"/>
            <a:ext cx="2956936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Лично оказывает услуги:</a:t>
            </a:r>
            <a:b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тренер, бариста, сам печёт кулинарию, автомеханик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Продает товары собственного производства: кондитеры, флористы, художники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Сдает в аренду только жилые помещения</a:t>
            </a: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6829A74-08A3-4D02-A57D-313484EFB368}"/>
              </a:ext>
            </a:extLst>
          </p:cNvPr>
          <p:cNvSpPr txBox="1">
            <a:spLocks/>
          </p:cNvSpPr>
          <p:nvPr/>
        </p:nvSpPr>
        <p:spPr>
          <a:xfrm>
            <a:off x="2225806" y="3679879"/>
            <a:ext cx="251747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Налоги зависят от выбранного режима налогообложения</a:t>
            </a: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ACD39DB-1941-4B3E-BBCB-542C05CB1AC1}"/>
              </a:ext>
            </a:extLst>
          </p:cNvPr>
          <p:cNvSpPr txBox="1">
            <a:spLocks/>
          </p:cNvSpPr>
          <p:nvPr/>
        </p:nvSpPr>
        <p:spPr>
          <a:xfrm>
            <a:off x="5962750" y="3751892"/>
            <a:ext cx="2956936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4% от доходов, если принимает деньги от физлиц, и 6% — если принимает деньги от юрлиц и ИП</a:t>
            </a: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3129C403-4758-477F-93E3-FEEF9ABDD532}"/>
              </a:ext>
            </a:extLst>
          </p:cNvPr>
          <p:cNvSpPr txBox="1">
            <a:spLocks/>
          </p:cNvSpPr>
          <p:nvPr/>
        </p:nvSpPr>
        <p:spPr>
          <a:xfrm>
            <a:off x="2225803" y="4674445"/>
            <a:ext cx="3470321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Взносы за себя. В 2020 году — минимум 40874. На эту сумму можно уменьшить налоги.</a:t>
            </a:r>
            <a:b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Взносы за сотрудников. Размер зависит от зарплаты</a:t>
            </a: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D3C00BA-3F64-4F8C-8716-6B24C18AB2E3}"/>
              </a:ext>
            </a:extLst>
          </p:cNvPr>
          <p:cNvSpPr txBox="1">
            <a:spLocks/>
          </p:cNvSpPr>
          <p:nvPr/>
        </p:nvSpPr>
        <p:spPr>
          <a:xfrm>
            <a:off x="5950239" y="4581458"/>
            <a:ext cx="251747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Платить не обязательно, но придется рассчитывать только на социальную пенсию</a:t>
            </a: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A54B9677-DE54-4DBD-AFE6-6D6BB13D46D5}"/>
              </a:ext>
            </a:extLst>
          </p:cNvPr>
          <p:cNvSpPr txBox="1">
            <a:spLocks/>
          </p:cNvSpPr>
          <p:nvPr/>
        </p:nvSpPr>
        <p:spPr>
          <a:xfrm>
            <a:off x="2217587" y="6047828"/>
            <a:ext cx="3176534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Ведут налоговый учет и сдают декларацию.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На ОСНО и УСН ведут книгу учета доходов и расходов, на патенте — книгу учета доходов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Сдают отчетность за сотрудников в налоговую, ПФР и ФСС</a:t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8C0708E-8DFE-43BA-9D40-A47D359C1C60}"/>
              </a:ext>
            </a:extLst>
          </p:cNvPr>
          <p:cNvSpPr txBox="1">
            <a:spLocks/>
          </p:cNvSpPr>
          <p:nvPr/>
        </p:nvSpPr>
        <p:spPr>
          <a:xfrm>
            <a:off x="5962750" y="5736507"/>
            <a:ext cx="284569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Налоги считаются автоматически в мобильном приложении «Мой налог». Налоговую декларацию не сдает</a:t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1475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7FDBA9E-1620-4566-8695-61F254EB1333}"/>
              </a:ext>
            </a:extLst>
          </p:cNvPr>
          <p:cNvSpPr txBox="1">
            <a:spLocks/>
          </p:cNvSpPr>
          <p:nvPr/>
        </p:nvSpPr>
        <p:spPr>
          <a:xfrm>
            <a:off x="2225806" y="1852522"/>
            <a:ext cx="3663266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Самостоятельно в налоговой или на сайте. </a:t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Если подавать документы лично, нужно уплатить госпошлину 800 Р. Если через интернет, нужна квалифицированная электронная</a:t>
            </a:r>
            <a:r>
              <a:rPr lang="en-US" sz="1100" dirty="0">
                <a:solidFill>
                  <a:srgbClr val="592915"/>
                </a:solidFill>
                <a:latin typeface="Circe" panose="020B0502020203020203" pitchFamily="34" charset="-52"/>
              </a:rPr>
              <a:t> </a:t>
            </a: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подпись</a:t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1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4B0D2E-F036-4D4D-8706-F4E51986240E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ru-RU" sz="1600" dirty="0">
              <a:solidFill>
                <a:srgbClr val="592915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4AA1D6D-3D2D-4614-8F1D-DE7AA6BDCBC8}"/>
              </a:ext>
            </a:extLst>
          </p:cNvPr>
          <p:cNvSpPr txBox="1">
            <a:spLocks/>
          </p:cNvSpPr>
          <p:nvPr/>
        </p:nvSpPr>
        <p:spPr>
          <a:xfrm>
            <a:off x="656627" y="-73121"/>
            <a:ext cx="6734074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Отличия самозанятых от ИП</a:t>
            </a:r>
            <a:endParaRPr lang="ru-RU" sz="320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75BC731-3892-4C63-891D-4603252DA0C0}"/>
              </a:ext>
            </a:extLst>
          </p:cNvPr>
          <p:cNvSpPr txBox="1">
            <a:spLocks/>
          </p:cNvSpPr>
          <p:nvPr/>
        </p:nvSpPr>
        <p:spPr>
          <a:xfrm>
            <a:off x="2225805" y="839601"/>
            <a:ext cx="584505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</a:t>
            </a:r>
            <a:endParaRPr lang="ru-RU" sz="1600" dirty="0">
              <a:solidFill>
                <a:srgbClr val="522015"/>
              </a:solidFill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0BBD336-915B-4736-89EC-7D4E31F59CF4}"/>
              </a:ext>
            </a:extLst>
          </p:cNvPr>
          <p:cNvSpPr txBox="1">
            <a:spLocks/>
          </p:cNvSpPr>
          <p:nvPr/>
        </p:nvSpPr>
        <p:spPr>
          <a:xfrm>
            <a:off x="5968951" y="841637"/>
            <a:ext cx="1421750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Самозанятый</a:t>
            </a:r>
            <a:endParaRPr lang="ru-RU" sz="1600" dirty="0">
              <a:solidFill>
                <a:srgbClr val="522015"/>
              </a:solidFill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1A07FB0-AA97-4F71-A4C8-A785048172DA}"/>
              </a:ext>
            </a:extLst>
          </p:cNvPr>
          <p:cNvSpPr txBox="1">
            <a:spLocks/>
          </p:cNvSpPr>
          <p:nvPr/>
        </p:nvSpPr>
        <p:spPr>
          <a:xfrm>
            <a:off x="5968951" y="1286266"/>
            <a:ext cx="2956936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Бесплатно через приложение «Мой налог» или личный кабинет на сайте налоговой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6829A74-08A3-4D02-A57D-313484EFB368}"/>
              </a:ext>
            </a:extLst>
          </p:cNvPr>
          <p:cNvSpPr txBox="1">
            <a:spLocks/>
          </p:cNvSpPr>
          <p:nvPr/>
        </p:nvSpPr>
        <p:spPr>
          <a:xfrm>
            <a:off x="2225806" y="3738602"/>
            <a:ext cx="251747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На УСН — 150 млн рублей в год, на патенте — 60 млн рублей, на остальных режимах — без ограничений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ACD39DB-1941-4B3E-BBCB-542C05CB1AC1}"/>
              </a:ext>
            </a:extLst>
          </p:cNvPr>
          <p:cNvSpPr txBox="1">
            <a:spLocks/>
          </p:cNvSpPr>
          <p:nvPr/>
        </p:nvSpPr>
        <p:spPr>
          <a:xfrm>
            <a:off x="5962750" y="3558945"/>
            <a:ext cx="2956936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Не более 2,4 млн рублей в год, то есть в среднем </a:t>
            </a:r>
            <a:r>
              <a:rPr lang="ru-RU" sz="1100" dirty="0" smtClean="0">
                <a:solidFill>
                  <a:srgbClr val="522015"/>
                </a:solidFill>
                <a:latin typeface="Circe" panose="020B0502020203020203" pitchFamily="34" charset="-52"/>
              </a:rPr>
              <a:t>не более 200 </a:t>
            </a: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000 Р в месяц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3129C403-4758-477F-93E3-FEEF9ABDD532}"/>
              </a:ext>
            </a:extLst>
          </p:cNvPr>
          <p:cNvSpPr txBox="1">
            <a:spLocks/>
          </p:cNvSpPr>
          <p:nvPr/>
        </p:nvSpPr>
        <p:spPr>
          <a:xfrm>
            <a:off x="2225803" y="4850613"/>
            <a:ext cx="3470321" cy="915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Обязан применять. Отсрочка до 1 июля 2021 года только у ИП без наемных работников, если продает товары собственного производства, выполняет работы или оказывает услуги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D3C00BA-3F64-4F8C-8716-6B24C18AB2E3}"/>
              </a:ext>
            </a:extLst>
          </p:cNvPr>
          <p:cNvSpPr txBox="1">
            <a:spLocks/>
          </p:cNvSpPr>
          <p:nvPr/>
        </p:nvSpPr>
        <p:spPr>
          <a:xfrm>
            <a:off x="5950239" y="4774405"/>
            <a:ext cx="251747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Не применяет. Чеки формируются автоматически в мобильном приложении «Мой налог»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5653564-2BEE-4D37-8B88-25BD485606CD}"/>
              </a:ext>
            </a:extLst>
          </p:cNvPr>
          <p:cNvSpPr txBox="1">
            <a:spLocks/>
          </p:cNvSpPr>
          <p:nvPr/>
        </p:nvSpPr>
        <p:spPr>
          <a:xfrm>
            <a:off x="679953" y="1210939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305440D-718C-48F1-9497-06E311F901CC}"/>
              </a:ext>
            </a:extLst>
          </p:cNvPr>
          <p:cNvSpPr txBox="1">
            <a:spLocks/>
          </p:cNvSpPr>
          <p:nvPr/>
        </p:nvSpPr>
        <p:spPr>
          <a:xfrm>
            <a:off x="673405" y="2347593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можно </a:t>
            </a:r>
            <a:b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EB7DAD3-CE55-41BC-8F9C-85FACB3CFE66}"/>
              </a:ext>
            </a:extLst>
          </p:cNvPr>
          <p:cNvSpPr txBox="1">
            <a:spLocks/>
          </p:cNvSpPr>
          <p:nvPr/>
        </p:nvSpPr>
        <p:spPr>
          <a:xfrm>
            <a:off x="679953" y="3563254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Ограничение </a:t>
            </a:r>
            <a:b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доходам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2832B89-77AD-452B-8515-2A757D24EBAE}"/>
              </a:ext>
            </a:extLst>
          </p:cNvPr>
          <p:cNvSpPr txBox="1">
            <a:spLocks/>
          </p:cNvSpPr>
          <p:nvPr/>
        </p:nvSpPr>
        <p:spPr>
          <a:xfrm>
            <a:off x="689222" y="4703414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Кассы при работе </a:t>
            </a:r>
            <a:b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физлицами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89CD1F37-093A-405E-B671-891D809A5DDA}"/>
              </a:ext>
            </a:extLst>
          </p:cNvPr>
          <p:cNvSpPr txBox="1">
            <a:spLocks/>
          </p:cNvSpPr>
          <p:nvPr/>
        </p:nvSpPr>
        <p:spPr>
          <a:xfrm>
            <a:off x="2214710" y="2625458"/>
            <a:ext cx="251747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На ОСНО и УСН — по всей России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На ЕНВД и патенте — только там, где разрешили местные или региональные власти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DE25A4AA-446A-41ED-8C62-F5FBAC5E7C17}"/>
              </a:ext>
            </a:extLst>
          </p:cNvPr>
          <p:cNvSpPr txBox="1">
            <a:spLocks/>
          </p:cNvSpPr>
          <p:nvPr/>
        </p:nvSpPr>
        <p:spPr>
          <a:xfrm>
            <a:off x="5963005" y="2479220"/>
            <a:ext cx="2956936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 smtClean="0">
                <a:solidFill>
                  <a:srgbClr val="522015"/>
                </a:solidFill>
                <a:latin typeface="Circe" panose="020B0502020203020203" pitchFamily="34" charset="-52"/>
              </a:rPr>
              <a:t>В регионах РФ, в которых предусмотрен данный налоговый режим (с 1 июля 2020 г. и в Тверской области)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599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83"/>
            <a:ext cx="9915786" cy="69569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4B0D2E-F036-4D4D-8706-F4E51986240E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endParaRPr lang="ru-RU" sz="1600" dirty="0">
              <a:solidFill>
                <a:srgbClr val="592915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4AA1D6D-3D2D-4614-8F1D-DE7AA6BDCBC8}"/>
              </a:ext>
            </a:extLst>
          </p:cNvPr>
          <p:cNvSpPr txBox="1">
            <a:spLocks/>
          </p:cNvSpPr>
          <p:nvPr/>
        </p:nvSpPr>
        <p:spPr>
          <a:xfrm>
            <a:off x="656626" y="-73121"/>
            <a:ext cx="6876287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Отличия самозанятых от ИП</a:t>
            </a:r>
            <a:endParaRPr lang="ru-RU" sz="320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75BC731-3892-4C63-891D-4603252DA0C0}"/>
              </a:ext>
            </a:extLst>
          </p:cNvPr>
          <p:cNvSpPr txBox="1">
            <a:spLocks/>
          </p:cNvSpPr>
          <p:nvPr/>
        </p:nvSpPr>
        <p:spPr>
          <a:xfrm>
            <a:off x="2225805" y="839601"/>
            <a:ext cx="584505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</a:t>
            </a:r>
            <a:endParaRPr lang="ru-RU" sz="1600" dirty="0">
              <a:solidFill>
                <a:srgbClr val="522015"/>
              </a:solidFill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0BBD336-915B-4736-89EC-7D4E31F59CF4}"/>
              </a:ext>
            </a:extLst>
          </p:cNvPr>
          <p:cNvSpPr txBox="1">
            <a:spLocks/>
          </p:cNvSpPr>
          <p:nvPr/>
        </p:nvSpPr>
        <p:spPr>
          <a:xfrm>
            <a:off x="5968951" y="841637"/>
            <a:ext cx="1421750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Самозанятый</a:t>
            </a:r>
            <a:endParaRPr lang="ru-RU" sz="1600" dirty="0">
              <a:solidFill>
                <a:srgbClr val="522015"/>
              </a:solidFill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1A07FB0-AA97-4F71-A4C8-A785048172DA}"/>
              </a:ext>
            </a:extLst>
          </p:cNvPr>
          <p:cNvSpPr txBox="1">
            <a:spLocks/>
          </p:cNvSpPr>
          <p:nvPr/>
        </p:nvSpPr>
        <p:spPr>
          <a:xfrm>
            <a:off x="5968951" y="2561394"/>
            <a:ext cx="2956936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Дополнительно запрещены: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— торговля подакцизными товарами, например алкоголем;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— перепродажа чужих товаров — свои продавать можно;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— добыча полезных ископаемых;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— работа агентом или посредником;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— курьерские услуги с приемом платежей без онлайн-касс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3129C403-4758-477F-93E3-FEEF9ABDD532}"/>
              </a:ext>
            </a:extLst>
          </p:cNvPr>
          <p:cNvSpPr txBox="1">
            <a:spLocks/>
          </p:cNvSpPr>
          <p:nvPr/>
        </p:nvSpPr>
        <p:spPr>
          <a:xfrm>
            <a:off x="2225803" y="3961379"/>
            <a:ext cx="3470321" cy="915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До 100 человек. На патенте — до 15 человек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D3C00BA-3F64-4F8C-8716-6B24C18AB2E3}"/>
              </a:ext>
            </a:extLst>
          </p:cNvPr>
          <p:cNvSpPr txBox="1">
            <a:spLocks/>
          </p:cNvSpPr>
          <p:nvPr/>
        </p:nvSpPr>
        <p:spPr>
          <a:xfrm>
            <a:off x="5950239" y="4002617"/>
            <a:ext cx="251747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Нельзя нанимать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A54B9677-DE54-4DBD-AFE6-6D6BB13D46D5}"/>
              </a:ext>
            </a:extLst>
          </p:cNvPr>
          <p:cNvSpPr txBox="1">
            <a:spLocks/>
          </p:cNvSpPr>
          <p:nvPr/>
        </p:nvSpPr>
        <p:spPr>
          <a:xfrm>
            <a:off x="2217587" y="4831423"/>
            <a:ext cx="3176534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Зависит от системы налогообложения. Например, на УСН платит авансовые платежи раз в квартал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8C0708E-8DFE-43BA-9D40-A47D359C1C60}"/>
              </a:ext>
            </a:extLst>
          </p:cNvPr>
          <p:cNvSpPr txBox="1">
            <a:spLocks/>
          </p:cNvSpPr>
          <p:nvPr/>
        </p:nvSpPr>
        <p:spPr>
          <a:xfrm>
            <a:off x="5962750" y="4696271"/>
            <a:ext cx="284569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Каждый месяц — не позднее 25-го числа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2832B89-77AD-452B-8515-2A757D24EBAE}"/>
              </a:ext>
            </a:extLst>
          </p:cNvPr>
          <p:cNvSpPr txBox="1">
            <a:spLocks/>
          </p:cNvSpPr>
          <p:nvPr/>
        </p:nvSpPr>
        <p:spPr>
          <a:xfrm>
            <a:off x="689222" y="3998738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2CFC2237-0C76-4402-9E3A-86DC12DC517A}"/>
              </a:ext>
            </a:extLst>
          </p:cNvPr>
          <p:cNvSpPr txBox="1">
            <a:spLocks/>
          </p:cNvSpPr>
          <p:nvPr/>
        </p:nvSpPr>
        <p:spPr>
          <a:xfrm>
            <a:off x="710735" y="4742560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платить </a:t>
            </a:r>
            <a:b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6FBECE0-B76E-42DA-849B-E9684C5FEDD0}"/>
              </a:ext>
            </a:extLst>
          </p:cNvPr>
          <p:cNvSpPr txBox="1">
            <a:spLocks/>
          </p:cNvSpPr>
          <p:nvPr/>
        </p:nvSpPr>
        <p:spPr>
          <a:xfrm>
            <a:off x="689222" y="5543719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Расчетный счет</a:t>
            </a:r>
            <a:endParaRPr lang="ru-RU" sz="1200" dirty="0">
              <a:solidFill>
                <a:srgbClr val="E9452C"/>
              </a:solidFill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8016BE86-8DCD-4D3F-87D6-E496D3896BD6}"/>
              </a:ext>
            </a:extLst>
          </p:cNvPr>
          <p:cNvSpPr txBox="1">
            <a:spLocks/>
          </p:cNvSpPr>
          <p:nvPr/>
        </p:nvSpPr>
        <p:spPr>
          <a:xfrm>
            <a:off x="2217587" y="5728920"/>
            <a:ext cx="3176534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Нужен почти всегда. С юрлицами можно работать без счета только по договорам на сумму до 100 000 Р</a:t>
            </a: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945371FA-793B-49B7-B8CC-7E7190600F44}"/>
              </a:ext>
            </a:extLst>
          </p:cNvPr>
          <p:cNvSpPr txBox="1">
            <a:spLocks/>
          </p:cNvSpPr>
          <p:nvPr/>
        </p:nvSpPr>
        <p:spPr>
          <a:xfrm>
            <a:off x="5962750" y="5557523"/>
            <a:ext cx="284569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Может использовать личные карты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522D862-8BAB-4F6F-9EE1-F5A4DE9D0073}"/>
              </a:ext>
            </a:extLst>
          </p:cNvPr>
          <p:cNvSpPr txBox="1">
            <a:spLocks/>
          </p:cNvSpPr>
          <p:nvPr/>
        </p:nvSpPr>
        <p:spPr>
          <a:xfrm>
            <a:off x="2217587" y="1693937"/>
            <a:ext cx="3176534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Некоторые виды деятельности запрещены, например производство алкоголя, страхование и туроператорская деятельность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22015"/>
                </a:solidFill>
                <a:latin typeface="Circe" panose="020B0502020203020203" pitchFamily="34" charset="-52"/>
              </a:rPr>
              <a:t>Есть ограничения для УСН, ЕНВД и патента 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2F1A0474-6333-4985-AA3C-69945B92940E}"/>
              </a:ext>
            </a:extLst>
          </p:cNvPr>
          <p:cNvSpPr txBox="1">
            <a:spLocks/>
          </p:cNvSpPr>
          <p:nvPr/>
        </p:nvSpPr>
        <p:spPr>
          <a:xfrm>
            <a:off x="5962750" y="1399394"/>
            <a:ext cx="2845690" cy="831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ru-RU" sz="1100" dirty="0">
                <a:solidFill>
                  <a:srgbClr val="592915"/>
                </a:solidFill>
                <a:latin typeface="Circe" panose="020B0502020203020203" pitchFamily="34" charset="-52"/>
              </a:rPr>
              <a:t>Так же, как для ИП</a:t>
            </a:r>
          </a:p>
          <a:p>
            <a:pPr marL="0" indent="0">
              <a:lnSpc>
                <a:spcPct val="100000"/>
              </a:lnSpc>
              <a:spcAft>
                <a:spcPts val="100"/>
              </a:spcAft>
              <a:buNone/>
            </a:pPr>
            <a:endParaRPr lang="ru-RU" sz="11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52773897-C69A-45CC-A034-A9AEF6947ADB}"/>
              </a:ext>
            </a:extLst>
          </p:cNvPr>
          <p:cNvSpPr txBox="1">
            <a:spLocks/>
          </p:cNvSpPr>
          <p:nvPr/>
        </p:nvSpPr>
        <p:spPr>
          <a:xfrm>
            <a:off x="710735" y="1303070"/>
            <a:ext cx="1712754" cy="81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b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E9452C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ru-RU" sz="1200" dirty="0">
              <a:solidFill>
                <a:srgbClr val="E94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2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679510" y="1005269"/>
            <a:ext cx="6191074" cy="556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Специальный налоговый режим самозанятых могут применять граждане стран, входящих в Евразийский экономический союз — 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Белоруссии, </a:t>
            </a: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Армении, Казахстана и Киргизии</a:t>
            </a:r>
          </a:p>
          <a:p>
            <a:pPr lvl="0"/>
            <a:endParaRPr lang="ru-RU" sz="1300" b="1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Регистрация осуществляется через мобильное приложение «Мой налог» или личный кабинет налогоплательщика НПД «Мой налог». 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Регистрация только по ИНН и паролю от кабинета налогоплательщика-физического лица. По паспорту зарегистрироваться нельзя.</a:t>
            </a:r>
          </a:p>
          <a:p>
            <a:pPr marL="457200" lvl="1" indent="0">
              <a:buNone/>
            </a:pP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Граждане государств, не входящих в ЕАЭС, не могут применять специальный налоговый режим «Налог на профессиональный доход».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91F7DF-DEFB-4F97-97C0-87EA2B02AEC9}"/>
              </a:ext>
            </a:extLst>
          </p:cNvPr>
          <p:cNvSpPr txBox="1">
            <a:spLocks/>
          </p:cNvSpPr>
          <p:nvPr/>
        </p:nvSpPr>
        <p:spPr>
          <a:xfrm>
            <a:off x="656627" y="529478"/>
            <a:ext cx="4603270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Как использовать налоговый режим иностранцам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71A3C-6F32-4D6F-9115-D247FF5C3315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endParaRPr lang="ru-RU" sz="1600" dirty="0">
              <a:solidFill>
                <a:srgbClr val="592915"/>
              </a:solidFill>
            </a:endParaRPr>
          </a:p>
        </p:txBody>
      </p:sp>
      <p:pic>
        <p:nvPicPr>
          <p:cNvPr id="5122" name="Picture 2" descr="https://eurasialegal.ru/images/stories/economysouz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65" y="2259934"/>
            <a:ext cx="2270039" cy="16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6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C2842911-FE64-4CEE-BD98-793E9210B6F1}"/>
              </a:ext>
            </a:extLst>
          </p:cNvPr>
          <p:cNvSpPr txBox="1">
            <a:spLocks/>
          </p:cNvSpPr>
          <p:nvPr/>
        </p:nvSpPr>
        <p:spPr>
          <a:xfrm>
            <a:off x="644910" y="4252421"/>
            <a:ext cx="3440529" cy="762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92915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DE437F-7879-4E45-A6B8-54A7E839CB1E}"/>
              </a:ext>
            </a:extLst>
          </p:cNvPr>
          <p:cNvSpPr/>
          <p:nvPr/>
        </p:nvSpPr>
        <p:spPr>
          <a:xfrm>
            <a:off x="-8389" y="3917658"/>
            <a:ext cx="9974510" cy="2940341"/>
          </a:xfrm>
          <a:prstGeom prst="rect">
            <a:avLst/>
          </a:prstGeom>
          <a:solidFill>
            <a:srgbClr val="592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22015"/>
              </a:solidFill>
            </a:endParaRPr>
          </a:p>
        </p:txBody>
      </p:sp>
      <p:pic>
        <p:nvPicPr>
          <p:cNvPr id="21" name="Рисунок 4">
            <a:extLst>
              <a:ext uri="{FF2B5EF4-FFF2-40B4-BE49-F238E27FC236}">
                <a16:creationId xmlns:a16="http://schemas.microsoft.com/office/drawing/2014/main" id="{25BC8BEE-DC8E-4118-B74A-AB993619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785"/>
          <a:stretch/>
        </p:blipFill>
        <p:spPr>
          <a:xfrm>
            <a:off x="785439" y="4657033"/>
            <a:ext cx="296192" cy="13131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A240FF-B803-4074-9214-2EBCE05E8874}"/>
              </a:ext>
            </a:extLst>
          </p:cNvPr>
          <p:cNvSpPr txBox="1"/>
          <p:nvPr/>
        </p:nvSpPr>
        <p:spPr>
          <a:xfrm>
            <a:off x="972424" y="4657033"/>
            <a:ext cx="21381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Мойбизнес69.рф</a:t>
            </a:r>
            <a:r>
              <a:rPr lang="en-US" sz="1400" dirty="0" smtClean="0">
                <a:solidFill>
                  <a:schemeClr val="bg1"/>
                </a:solidFill>
                <a:latin typeface="Circe" panose="020B0502020203020203" pitchFamily="34" charset="-52"/>
              </a:rPr>
              <a:t>/npd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460D93-52E5-4B7E-9597-99F05F5AC582}"/>
              </a:ext>
            </a:extLst>
          </p:cNvPr>
          <p:cNvSpPr txBox="1"/>
          <p:nvPr/>
        </p:nvSpPr>
        <p:spPr>
          <a:xfrm>
            <a:off x="878366" y="5162992"/>
            <a:ext cx="22322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irce" panose="020B0502020203020203" pitchFamily="34" charset="-52"/>
              </a:rPr>
              <a:t>to@mybusiness69.ru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1FFCE2-7D74-4887-9329-F5954C3C903A}"/>
              </a:ext>
            </a:extLst>
          </p:cNvPr>
          <p:cNvSpPr txBox="1"/>
          <p:nvPr/>
        </p:nvSpPr>
        <p:spPr>
          <a:xfrm>
            <a:off x="1056308" y="5646268"/>
            <a:ext cx="156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8(800)200-11-69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78CCA1-15ED-40CE-B4A7-335AA418EBC2}"/>
              </a:ext>
            </a:extLst>
          </p:cNvPr>
          <p:cNvSpPr txBox="1"/>
          <p:nvPr/>
        </p:nvSpPr>
        <p:spPr>
          <a:xfrm>
            <a:off x="2514281" y="5646267"/>
            <a:ext cx="16359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8(4822)36-11-69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B367BB-BC95-43E9-B7F8-4DCD531EC2F1}"/>
              </a:ext>
            </a:extLst>
          </p:cNvPr>
          <p:cNvSpPr txBox="1"/>
          <p:nvPr/>
        </p:nvSpPr>
        <p:spPr>
          <a:xfrm>
            <a:off x="7354429" y="5633843"/>
            <a:ext cx="10262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irce" panose="020B0502020203020203" pitchFamily="34" charset="-52"/>
              </a:rPr>
              <a:t>moibiztvr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7" name="Рисунок 14">
            <a:extLst>
              <a:ext uri="{FF2B5EF4-FFF2-40B4-BE49-F238E27FC236}">
                <a16:creationId xmlns:a16="http://schemas.microsoft.com/office/drawing/2014/main" id="{5D660EF4-4FCB-438B-A4DD-FA851BA84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96" y="5660207"/>
            <a:ext cx="1827432" cy="300139"/>
          </a:xfrm>
          <a:prstGeom prst="rect">
            <a:avLst/>
          </a:prstGeom>
        </p:spPr>
      </p:pic>
      <p:pic>
        <p:nvPicPr>
          <p:cNvPr id="28" name="Рисунок 15">
            <a:extLst>
              <a:ext uri="{FF2B5EF4-FFF2-40B4-BE49-F238E27FC236}">
                <a16:creationId xmlns:a16="http://schemas.microsoft.com/office/drawing/2014/main" id="{81450ABE-C483-44C9-8AC0-92108AA57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25" y="426810"/>
            <a:ext cx="3115151" cy="1477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B1770-2411-4610-A58A-BBFE7CEBA0F2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F339CD-5138-4D78-ACA1-3630189EB246}"/>
              </a:ext>
            </a:extLst>
          </p:cNvPr>
          <p:cNvSpPr txBox="1">
            <a:spLocks/>
          </p:cNvSpPr>
          <p:nvPr/>
        </p:nvSpPr>
        <p:spPr>
          <a:xfrm>
            <a:off x="644910" y="2579435"/>
            <a:ext cx="7241765" cy="1080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ru-RU" sz="1800" dirty="0">
                <a:solidFill>
                  <a:srgbClr val="522015"/>
                </a:solidFill>
                <a:latin typeface="Circe" panose="020B0502020203020203" pitchFamily="34" charset="-52"/>
              </a:rPr>
              <a:t>Больше информации и видеоинструкция по применению </a:t>
            </a:r>
            <a:r>
              <a:rPr lang="en-US" sz="1800" dirty="0">
                <a:solidFill>
                  <a:srgbClr val="522015"/>
                </a:solidFill>
                <a:latin typeface="Circe" panose="020B0502020203020203" pitchFamily="34" charset="-52"/>
              </a:rPr>
              <a:t/>
            </a:r>
            <a:br>
              <a:rPr lang="en-US" sz="1800" dirty="0">
                <a:solidFill>
                  <a:srgbClr val="522015"/>
                </a:solidFill>
                <a:latin typeface="Circe" panose="020B0502020203020203" pitchFamily="34" charset="-52"/>
              </a:rPr>
            </a:br>
            <a:r>
              <a:rPr lang="ru-RU" sz="1800" dirty="0">
                <a:solidFill>
                  <a:srgbClr val="522015"/>
                </a:solidFill>
                <a:latin typeface="Circe" panose="020B0502020203020203" pitchFamily="34" charset="-52"/>
              </a:rPr>
              <a:t>Налога на профессиональный доход, информация обо всех мерах государственной поддержки на сайте </a:t>
            </a:r>
            <a:endParaRPr lang="ru-RU" sz="1800" dirty="0" smtClean="0">
              <a:solidFill>
                <a:srgbClr val="522015"/>
              </a:solidFill>
              <a:latin typeface="Circe" panose="020B0502020203020203" pitchFamily="34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ru-RU" sz="1800" b="1" dirty="0" smtClean="0">
                <a:solidFill>
                  <a:srgbClr val="522015"/>
                </a:solidFill>
                <a:latin typeface="Circe" panose="020B0502020203020203" pitchFamily="34" charset="-52"/>
              </a:rPr>
              <a:t>Центра </a:t>
            </a:r>
            <a:r>
              <a:rPr lang="ru-RU" sz="1800" b="1" dirty="0">
                <a:solidFill>
                  <a:srgbClr val="522015"/>
                </a:solidFill>
                <a:latin typeface="Circe" panose="020B0502020203020203" pitchFamily="34" charset="-52"/>
              </a:rPr>
              <a:t>«Мой бизнес» - Тверская область</a:t>
            </a:r>
            <a:r>
              <a:rPr lang="ru-RU" sz="1800" dirty="0">
                <a:solidFill>
                  <a:srgbClr val="522015"/>
                </a:solidFill>
                <a:latin typeface="Circe" panose="020B0502020203020203" pitchFamily="34" charset="-52"/>
              </a:rPr>
              <a:t>.</a:t>
            </a:r>
            <a:endParaRPr lang="ru-RU" sz="18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FDA0E9-E153-45F3-9208-081D7AC24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54" y="2378881"/>
            <a:ext cx="1481392" cy="14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5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681795" y="1375795"/>
            <a:ext cx="7843896" cy="494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ru-RU" sz="1300" b="1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 algn="just"/>
            <a:r>
              <a:rPr lang="ru-RU" sz="1300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Новый специальный налоговый режим для самозанятых граждан, самостоятельно ведущих предпринимательскую деятельность</a:t>
            </a:r>
            <a:r>
              <a:rPr lang="ru-RU" sz="1300" b="1" dirty="0">
                <a:solidFill>
                  <a:srgbClr val="522015"/>
                </a:solidFill>
                <a:effectLst/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300" b="1" dirty="0">
              <a:solidFill>
                <a:srgbClr val="522015"/>
              </a:solidFill>
              <a:effectLst/>
              <a:uFill>
                <a:solidFill>
                  <a:srgbClr val="000000"/>
                </a:solidFill>
              </a:uFill>
              <a:latin typeface="Circe" panose="020B0502020203020203" pitchFamily="34" charset="-52"/>
              <a:ea typeface="Calibri" panose="020F0502020204030204" pitchFamily="34" charset="0"/>
            </a:endParaRPr>
          </a:p>
          <a:p>
            <a:pPr lvl="1" algn="just"/>
            <a:endParaRPr lang="ru-RU" sz="1300" b="1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 algn="just"/>
            <a:r>
              <a:rPr lang="ru-RU" sz="1300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Действует в </a:t>
            </a:r>
            <a:r>
              <a:rPr lang="ru-RU" sz="1300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Тверской </a:t>
            </a:r>
            <a:r>
              <a:rPr lang="ru-RU" sz="1300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области с 1 июля в соответствии с </a:t>
            </a:r>
            <a:r>
              <a:rPr lang="ru-RU" sz="1300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Законом Тверской области №35-ЗО          от </a:t>
            </a:r>
            <a:r>
              <a:rPr lang="ru-RU" sz="1300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29 мая </a:t>
            </a:r>
            <a:r>
              <a:rPr lang="ru-RU" sz="1300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2020 г.;</a:t>
            </a:r>
            <a:endParaRPr lang="ru-RU" sz="1300" b="1" dirty="0">
              <a:solidFill>
                <a:srgbClr val="592915"/>
              </a:solidFill>
              <a:effectLst/>
              <a:uFill>
                <a:solidFill>
                  <a:srgbClr val="000000"/>
                </a:solidFill>
              </a:uFill>
              <a:latin typeface="Circe" panose="020B0502020203020203" pitchFamily="34" charset="-52"/>
              <a:ea typeface="Calibri" panose="020F0502020204030204" pitchFamily="34" charset="0"/>
            </a:endParaRPr>
          </a:p>
          <a:p>
            <a:pPr lvl="1" algn="just"/>
            <a:endParaRPr lang="ru-RU" sz="1300" b="1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 algn="just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Федеральный закон, регулирующий деятельность — N 422-ФЗ от 27 ноября 2018 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г., </a:t>
            </a: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«О проведении эксперимента по установлению специального налогового режима "Налог на профессиональный 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доход"» </a:t>
            </a:r>
            <a:r>
              <a:rPr lang="ru-RU" sz="1300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300" b="1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1" algn="just"/>
            <a:endParaRPr lang="ru-RU" sz="1300" b="1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 algn="just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Переход на данный налоговый режим осуществляется добровольно. У тех налогоплательщиков, которые не перейдут на этот налоговый режим, остается обязанность платить налоги с учетом других систем налогообложения, которые они применяют в обычном порядке.</a:t>
            </a:r>
            <a:r>
              <a:rPr lang="en-US" sz="1300" b="1" kern="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</a:rPr>
              <a:t> </a:t>
            </a:r>
            <a:endParaRPr lang="ru-RU" sz="1300" b="1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F5D9191-DAA1-43F4-81FB-F4D93222BF8F}"/>
              </a:ext>
            </a:extLst>
          </p:cNvPr>
          <p:cNvSpPr txBox="1">
            <a:spLocks/>
          </p:cNvSpPr>
          <p:nvPr/>
        </p:nvSpPr>
        <p:spPr>
          <a:xfrm>
            <a:off x="656627" y="153382"/>
            <a:ext cx="3286197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Самозанятые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43596-B08D-4E22-B6C7-4D7EE8400130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ru-RU" sz="1600" dirty="0">
              <a:solidFill>
                <a:srgbClr val="592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9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679509" y="1392572"/>
            <a:ext cx="6518245" cy="556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Выгодные налоговые ставки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4% — с доходов от физлиц. 6% — с доходов от юрлиц и ИП.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Других обязательных платежей нет.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Нет отчетов и деклараций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Д</a:t>
            </a: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екларацию 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представлять не нужно. Учет доходов ведется автоматически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в мобильном приложении.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Чек формируется в приложении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Н</a:t>
            </a: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е 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надо покупать контрольно-кассовую технику. Чек можно сформировать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в мобильном приложении «Мой налог».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Можно не платить страховые взносы</a:t>
            </a:r>
          </a:p>
          <a:p>
            <a:pPr lvl="1"/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Нет 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обязанности уплачивать фиксированные взносы на пенсионное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и медицинское страхование.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 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Легальная работа без статуса ИП</a:t>
            </a:r>
          </a:p>
          <a:p>
            <a:pPr lvl="1"/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Можно 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работать без регистрации в качестве ИП.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Доход подтверждается справкой из приложения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marL="457200" lvl="1" indent="0">
              <a:buNone/>
            </a:pP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3978A6-E0D2-4978-A15E-0F71F7987EC7}"/>
              </a:ext>
            </a:extLst>
          </p:cNvPr>
          <p:cNvSpPr txBox="1">
            <a:spLocks/>
          </p:cNvSpPr>
          <p:nvPr/>
        </p:nvSpPr>
        <p:spPr>
          <a:xfrm>
            <a:off x="656627" y="153382"/>
            <a:ext cx="3286197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Преимущества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5F2B3-AACA-4F92-84FC-E9FBDE657B2D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ru-RU" sz="1600" dirty="0">
              <a:solidFill>
                <a:srgbClr val="592915"/>
              </a:solidFill>
            </a:endParaRPr>
          </a:p>
        </p:txBody>
      </p:sp>
      <p:pic>
        <p:nvPicPr>
          <p:cNvPr id="1026" name="Picture 2" descr="Coins Icons - Download Free Vector Icons | Noun Projec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32" y="179036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tn: Supervisors, No More Form 7s! - Environmental Health and Saf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32" y="276005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king, bill, digital, invoices, mobile, online, paycheck icon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32" y="369589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se, cross, no icon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32" y="460935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ustice law lawyer legal icon - Locations Solid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32" y="549102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2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679509" y="1015068"/>
            <a:ext cx="8523214" cy="556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При регистрации предоставляется </a:t>
            </a:r>
            <a:r>
              <a:rPr lang="ru-RU" sz="1300" b="1" dirty="0" err="1" smtClean="0">
                <a:solidFill>
                  <a:srgbClr val="592915"/>
                </a:solidFill>
                <a:latin typeface="Circe" panose="020B0502020203020203" pitchFamily="34" charset="-52"/>
              </a:rPr>
              <a:t>единоразовый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 первоначальный налоговый </a:t>
            </a: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вычет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сумма вычета — 10 000 рублей.</a:t>
            </a:r>
          </a:p>
          <a:p>
            <a:pPr lvl="1"/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предоставляется путем уменьшения ставки </a:t>
            </a:r>
          </a:p>
          <a:p>
            <a:pPr marL="457200" lvl="1" indent="0">
              <a:buNone/>
            </a:pP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(ставка 4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% уменьшается до 3%, ставка 6% уменьшается до 4</a:t>
            </a: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%).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/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Не нужно считать налог к уплате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налог начисляется </a:t>
            </a: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в приложении автоматически. 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Уплата налога —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не позднее 25 числа месяца, следующего за отчетным.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Простая регистрация через Интернет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регистрация без визита в инспекцию: в мобильном приложении, на сайте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ФНС России, через </a:t>
            </a: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мобильные приложения 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банков или Портал Госуслуг.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Возможность совмещения с работой по трудовому договору</a:t>
            </a:r>
          </a:p>
          <a:p>
            <a:pPr lvl="1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зарплата не учитывается при расчете налога. </a:t>
            </a: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Трудовой 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стаж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по месту работы не прерывается.</a:t>
            </a:r>
          </a:p>
          <a:p>
            <a:pPr marL="457200" lvl="1" indent="0">
              <a:buNone/>
            </a:pP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61D49A-BBC2-47F4-9CFF-52D5EB90CE1B}"/>
              </a:ext>
            </a:extLst>
          </p:cNvPr>
          <p:cNvSpPr txBox="1">
            <a:spLocks/>
          </p:cNvSpPr>
          <p:nvPr/>
        </p:nvSpPr>
        <p:spPr>
          <a:xfrm>
            <a:off x="656627" y="153382"/>
            <a:ext cx="3286197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Преимущества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9EC18-F0AE-4D18-B4CE-433729B2B8CB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endParaRPr lang="ru-RU" sz="1600" dirty="0">
              <a:solidFill>
                <a:srgbClr val="592915"/>
              </a:solidFill>
            </a:endParaRPr>
          </a:p>
        </p:txBody>
      </p:sp>
      <p:pic>
        <p:nvPicPr>
          <p:cNvPr id="2050" name="Picture 2" descr="Tax Return Svg Png Icon Free Download - Tax Return Icon Png ..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16" y="2030740"/>
            <a:ext cx="51780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lculation linear icon Royalty Free Vector Image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0"/>
          <a:stretch/>
        </p:blipFill>
        <p:spPr bwMode="auto">
          <a:xfrm>
            <a:off x="7865921" y="3316412"/>
            <a:ext cx="756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reate registration, online form, online registration, online ...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20" y="432665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ork icon male person profile avatar symbol Vector Image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22645" r="6001" b="28957"/>
          <a:stretch/>
        </p:blipFill>
        <p:spPr bwMode="auto">
          <a:xfrm>
            <a:off x="7782148" y="5142084"/>
            <a:ext cx="9245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5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679510" y="1533776"/>
            <a:ext cx="6191074" cy="556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Оказание косметических услуг на дому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Сдача квартиры в аренду посуточно или на долгий срок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Услуги по перевозке пассажиров и грузов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Продажа продукции собственного производства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Фото- и видеосъемка на заказ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Проведение мероприятий и праздников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Юридические консультации и ведение бухгалтерии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Строительные работы и ремонт помещений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Удаленная работа через электронные площадки</a:t>
            </a:r>
          </a:p>
          <a:p>
            <a:pPr marL="0" indent="0">
              <a:buNone/>
            </a:pP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Налог на профессиональный доход можно платить и при </a:t>
            </a: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осуществлении многих </a:t>
            </a: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других видов деятельности, если соблюдаются все условия, предусмотренные Федеральным законом от 27.11.2018 № 422-Ф3.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91F7DF-DEFB-4F97-97C0-87EA2B02AEC9}"/>
              </a:ext>
            </a:extLst>
          </p:cNvPr>
          <p:cNvSpPr txBox="1">
            <a:spLocks/>
          </p:cNvSpPr>
          <p:nvPr/>
        </p:nvSpPr>
        <p:spPr>
          <a:xfrm>
            <a:off x="673405" y="529478"/>
            <a:ext cx="4603270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Данный специальный налоговый режим больше всего подходит </a:t>
            </a:r>
            <a:r>
              <a:rPr lang="en-US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BAE2F-7855-4568-A6F2-5828CCA20544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592915"/>
              </a:solidFill>
            </a:endParaRPr>
          </a:p>
        </p:txBody>
      </p:sp>
      <p:pic>
        <p:nvPicPr>
          <p:cNvPr id="8" name="Picture 2" descr="Налог на самозанятых в 2020 году — Бух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44" y="2559540"/>
            <a:ext cx="3839856" cy="25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0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679510" y="1388783"/>
            <a:ext cx="6778304" cy="556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Новый специальный режим могут применять 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физлица, </a:t>
            </a: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у которых одновременно соблюдаются следующие условия:</a:t>
            </a:r>
          </a:p>
          <a:p>
            <a:pPr lvl="0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Они получают доход от самостоятельного ведения деятельности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или использования имущества.</a:t>
            </a:r>
          </a:p>
          <a:p>
            <a:pPr lvl="0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При ведении этой деятельности не имеют работодателя, с которым заключен трудовой договор. При этом другая деятельность может осуществляться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на основании трудовых договоров.</a:t>
            </a:r>
          </a:p>
          <a:p>
            <a:pPr lvl="0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Не привлекают для этой деятельности наемных работников по трудовым договорам.</a:t>
            </a:r>
          </a:p>
          <a:p>
            <a:pPr lvl="0"/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Вид деятельности, условия ее осуществления или сумма дохода не попадают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в перечень исключений, указанных в статьях 4 и 6 Федерального закона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от 27.11.2018 № 422-ФЗ. </a:t>
            </a:r>
          </a:p>
          <a:p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Подробнее об ограничениях — см. слайд 7.</a:t>
            </a:r>
          </a:p>
          <a:p>
            <a:pPr marL="0" indent="0">
              <a:buNone/>
            </a:pP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Физлицо вправе одновременно быть ИП и самозанятым, но оно не может совмещать налог на профессиональный доход (НПД) с другими специальными налоговыми режимами — УСН, ЕНВД и ЕСХН. То есть использовать одновременно два налоговых режима нельзя. Отказаться от других специальных режимов налогообложения необходимо в течение месяца с момента регистрации в качестве самозанятого.</a:t>
            </a:r>
          </a:p>
          <a:p>
            <a:pPr marL="0" indent="0">
              <a:buNone/>
            </a:pP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61D49A-BBC2-47F4-9CFF-52D5EB90CE1B}"/>
              </a:ext>
            </a:extLst>
          </p:cNvPr>
          <p:cNvSpPr txBox="1">
            <a:spLocks/>
          </p:cNvSpPr>
          <p:nvPr/>
        </p:nvSpPr>
        <p:spPr>
          <a:xfrm>
            <a:off x="656627" y="153382"/>
            <a:ext cx="4141876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Налогоплательщики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748C8-8FC1-46E8-8FBD-3070814EE4AC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6</a:t>
            </a:r>
            <a:endParaRPr lang="ru-RU" sz="1600" dirty="0">
              <a:solidFill>
                <a:srgbClr val="592915"/>
              </a:solidFill>
            </a:endParaRPr>
          </a:p>
        </p:txBody>
      </p:sp>
      <p:pic>
        <p:nvPicPr>
          <p:cNvPr id="3078" name="Picture 6" descr="Basic tick, check mark, checked symbol, correct, tic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10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679509" y="1212615"/>
            <a:ext cx="6828637" cy="556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Доходы, учитываемые при определении налоговой базы, не могут превышать </a:t>
            </a:r>
            <a:b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в текущем календарном году 2,4 миллиона рублей;</a:t>
            </a:r>
          </a:p>
          <a:p>
            <a:pPr marL="0" lvl="0" indent="0">
              <a:buNone/>
            </a:pP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Не 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допускается:</a:t>
            </a:r>
          </a:p>
          <a:p>
            <a:pPr lvl="0"/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Иметь </a:t>
            </a: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наемных работников на условиях трудовых договоров;</a:t>
            </a:r>
          </a:p>
          <a:p>
            <a:pPr lvl="0"/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Осуществлять предпринимательскую деятельность </a:t>
            </a: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в интересах другого лица </a:t>
            </a:r>
            <a:b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на основе договоров поручения, договоров комиссии либо агентских договоров;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Реализация подакцизных товаров и товаров, подлежащих обязательной маркировке;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Перепродажа товаров, имущественных прав, за исключением продажи имущества, использовавшегося 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для </a:t>
            </a:r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личных, домашних и (или) иных подобных нужд;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Добыча и (или) реализацией полезных ископаемых;</a:t>
            </a:r>
          </a:p>
          <a:p>
            <a:pPr lvl="0"/>
            <a:r>
              <a:rPr lang="ru-RU" sz="1300" b="1" dirty="0">
                <a:solidFill>
                  <a:srgbClr val="592915"/>
                </a:solidFill>
                <a:latin typeface="Circe" panose="020B0502020203020203" pitchFamily="34" charset="-52"/>
              </a:rPr>
              <a:t>Доставка товаров с приемом (передачей) платежей за указанные товары в интересах других лиц.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592915"/>
                </a:solidFill>
                <a:latin typeface="Circe" panose="020B0502020203020203" pitchFamily="34" charset="-52"/>
              </a:rPr>
              <a:t>Полный список ограничений приведён в статьях 4 и 6 Федерального закона </a:t>
            </a:r>
            <a:br>
              <a:rPr lang="ru-RU" sz="12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200" dirty="0">
                <a:solidFill>
                  <a:srgbClr val="592915"/>
                </a:solidFill>
                <a:latin typeface="Circe" panose="020B0502020203020203" pitchFamily="34" charset="-52"/>
              </a:rPr>
              <a:t>от 27.11.2018 № 422-ФЗ.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B13162-43B5-4C13-9131-F018865AF17D}"/>
              </a:ext>
            </a:extLst>
          </p:cNvPr>
          <p:cNvSpPr txBox="1">
            <a:spLocks/>
          </p:cNvSpPr>
          <p:nvPr/>
        </p:nvSpPr>
        <p:spPr>
          <a:xfrm>
            <a:off x="656627" y="153382"/>
            <a:ext cx="4141876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Ограничения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926B1-75E1-46E9-B297-795BE2BC89BB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endParaRPr lang="ru-RU" sz="1600" dirty="0">
              <a:solidFill>
                <a:srgbClr val="592915"/>
              </a:solidFill>
            </a:endParaRPr>
          </a:p>
        </p:txBody>
      </p:sp>
      <p:pic>
        <p:nvPicPr>
          <p:cNvPr id="4098" name="Picture 2" descr="Denied Svg Png Icon Free Download (#278707) - OnlineWebFonts.CO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87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8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4" y="0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470264" y="2246811"/>
            <a:ext cx="4739646" cy="384427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Льготные займы;</a:t>
            </a:r>
          </a:p>
          <a:p>
            <a:pPr lvl="0"/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Налоговые вычеты (в рамках пакета мер по обеспечению устойчивого развития экономики);</a:t>
            </a:r>
          </a:p>
          <a:p>
            <a:pPr lvl="0"/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Консультации по вопросам осуществления предпринимательской деятельности: юридические, бухгалтерские, налоговые;</a:t>
            </a:r>
          </a:p>
          <a:p>
            <a:pPr lvl="0"/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Программы обучения;</a:t>
            </a:r>
          </a:p>
          <a:p>
            <a:pPr lvl="0"/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Содействие в выводе продукции на российские и международные рынки;</a:t>
            </a:r>
          </a:p>
          <a:p>
            <a:pPr lvl="0"/>
            <a:r>
              <a:rPr lang="ru-RU" sz="1300" b="1" dirty="0" err="1" smtClean="0">
                <a:solidFill>
                  <a:srgbClr val="592915"/>
                </a:solidFill>
                <a:latin typeface="Circe" panose="020B0502020203020203" pitchFamily="34" charset="-52"/>
              </a:rPr>
              <a:t>Софинансирование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 маркетинговых кампаний и размещения </a:t>
            </a:r>
            <a:b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на </a:t>
            </a:r>
            <a:r>
              <a:rPr lang="ru-RU" sz="1300" b="1" dirty="0" err="1" smtClean="0">
                <a:solidFill>
                  <a:srgbClr val="592915"/>
                </a:solidFill>
                <a:latin typeface="Circe" panose="020B0502020203020203" pitchFamily="34" charset="-52"/>
              </a:rPr>
              <a:t>маркетплейсах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;</a:t>
            </a:r>
          </a:p>
          <a:p>
            <a:pPr lvl="0"/>
            <a:r>
              <a:rPr lang="ru-RU" sz="1300" b="1" dirty="0" err="1" smtClean="0">
                <a:solidFill>
                  <a:srgbClr val="592915"/>
                </a:solidFill>
                <a:latin typeface="Circe" panose="020B0502020203020203" pitchFamily="34" charset="-52"/>
              </a:rPr>
              <a:t>Софинансирование</a:t>
            </a:r>
            <a:r>
              <a:rPr lang="ru-RU" sz="1300" b="1" dirty="0" smtClean="0">
                <a:solidFill>
                  <a:srgbClr val="592915"/>
                </a:solidFill>
                <a:latin typeface="Circe" panose="020B0502020203020203" pitchFamily="34" charset="-52"/>
              </a:rPr>
              <a:t> сертификации продукции</a:t>
            </a: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.</a:t>
            </a:r>
            <a:b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</a:br>
            <a:endParaRPr lang="ru-RU" sz="1300" dirty="0" smtClean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marL="0" indent="0">
              <a:buNone/>
            </a:pPr>
            <a:endParaRPr lang="ru-RU" sz="1300" dirty="0" smtClean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marL="0" indent="0">
              <a:buNone/>
            </a:pP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marL="0" indent="0" algn="r">
              <a:buNone/>
            </a:pPr>
            <a:r>
              <a:rPr lang="ru-RU" sz="1300" dirty="0" smtClean="0">
                <a:solidFill>
                  <a:srgbClr val="592915"/>
                </a:solidFill>
                <a:latin typeface="Circe" panose="020B0502020203020203" pitchFamily="34" charset="-52"/>
              </a:rPr>
              <a:t>Полный перечень мер   поддержки 	на сайте  </a:t>
            </a:r>
            <a:r>
              <a:rPr lang="en-US" sz="1300" u="sng" dirty="0" smtClean="0">
                <a:solidFill>
                  <a:srgbClr val="592915"/>
                </a:solidFill>
                <a:latin typeface="Circe" panose="020B0502020203020203" pitchFamily="34" charset="-52"/>
                <a:hlinkClick r:id="rId3"/>
              </a:rPr>
              <a:t>www</a:t>
            </a:r>
            <a:r>
              <a:rPr lang="ru-RU" sz="1300" u="sng" dirty="0" smtClean="0">
                <a:solidFill>
                  <a:srgbClr val="592915"/>
                </a:solidFill>
                <a:latin typeface="Circe" panose="020B0502020203020203" pitchFamily="34" charset="-52"/>
                <a:hlinkClick r:id="rId3"/>
              </a:rPr>
              <a:t>.мойбизнес69.рф</a:t>
            </a: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91F7DF-DEFB-4F97-97C0-87EA2B02AEC9}"/>
              </a:ext>
            </a:extLst>
          </p:cNvPr>
          <p:cNvSpPr txBox="1">
            <a:spLocks/>
          </p:cNvSpPr>
          <p:nvPr/>
        </p:nvSpPr>
        <p:spPr>
          <a:xfrm>
            <a:off x="656627" y="529478"/>
            <a:ext cx="4603270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Доступность </a:t>
            </a:r>
            <a:r>
              <a:rPr lang="ru-RU" sz="3200" b="1" dirty="0" smtClean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мер </a:t>
            </a:r>
            <a:r>
              <a:rPr lang="ru-RU" sz="3200" b="1" dirty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государственной поддержки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71A3C-6F32-4D6F-9115-D247FF5C3315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endParaRPr lang="ru-RU" sz="1600" dirty="0">
              <a:solidFill>
                <a:srgbClr val="59291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170" y="2913176"/>
            <a:ext cx="4588385" cy="22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36C390F-B176-476F-8EBB-201A7B37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16"/>
            <a:ext cx="9915786" cy="6956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123AC5-08C5-4B28-A9AB-4513E4EF7EB9}"/>
              </a:ext>
            </a:extLst>
          </p:cNvPr>
          <p:cNvSpPr txBox="1">
            <a:spLocks/>
          </p:cNvSpPr>
          <p:nvPr/>
        </p:nvSpPr>
        <p:spPr>
          <a:xfrm>
            <a:off x="679510" y="2374083"/>
            <a:ext cx="8063896" cy="404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592915"/>
                </a:solidFill>
                <a:latin typeface="Circe" panose="020B0502020203020203" pitchFamily="34" charset="-52"/>
              </a:rPr>
              <a:t>4% дохода от продажи товаров или услуг физлицам</a:t>
            </a:r>
          </a:p>
          <a:p>
            <a:pPr lvl="0"/>
            <a:r>
              <a:rPr lang="ru-RU" b="1" dirty="0">
                <a:solidFill>
                  <a:srgbClr val="592915"/>
                </a:solidFill>
                <a:latin typeface="Circe" panose="020B0502020203020203" pitchFamily="34" charset="-52"/>
              </a:rPr>
              <a:t>6% дохода от продажи товаров или услуг ИП и юридическими лицами</a:t>
            </a:r>
          </a:p>
          <a:p>
            <a:pPr lvl="0"/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marL="0" indent="0">
              <a:buNone/>
            </a:pP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Ставки зафиксированы до конца 2028 года.</a:t>
            </a:r>
          </a:p>
          <a:p>
            <a:pPr marL="0" indent="0">
              <a:buNone/>
            </a:pPr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  <a:p>
            <a:pPr marL="0" indent="0">
              <a:buNone/>
            </a:pPr>
            <a:r>
              <a:rPr lang="ru-RU" sz="1300" b="1" dirty="0">
                <a:solidFill>
                  <a:srgbClr val="E9452C"/>
                </a:solidFill>
                <a:latin typeface="Circe" panose="020B0502020203020203" pitchFamily="34" charset="-52"/>
              </a:rPr>
              <a:t>Внимание!</a:t>
            </a:r>
          </a:p>
          <a:p>
            <a:pPr marL="0" indent="0">
              <a:buNone/>
            </a:pP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При применении данной системы, нет обязательных отчислений </a:t>
            </a:r>
            <a:b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</a:br>
            <a:r>
              <a:rPr lang="ru-RU" sz="1300" dirty="0">
                <a:solidFill>
                  <a:srgbClr val="592915"/>
                </a:solidFill>
                <a:latin typeface="Circe" panose="020B0502020203020203" pitchFamily="34" charset="-52"/>
              </a:rPr>
              <a:t>в Пенсионный Фонд России</a:t>
            </a:r>
          </a:p>
          <a:p>
            <a:pPr lvl="0"/>
            <a:endParaRPr lang="ru-RU" sz="1300" dirty="0">
              <a:solidFill>
                <a:srgbClr val="592915"/>
              </a:solidFill>
              <a:latin typeface="Circe" panose="020B0502020203020203" pitchFamily="34" charset="-52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67295B-9A20-4557-AA7B-28BFD2C51FBF}"/>
              </a:ext>
            </a:extLst>
          </p:cNvPr>
          <p:cNvSpPr txBox="1">
            <a:spLocks/>
          </p:cNvSpPr>
          <p:nvPr/>
        </p:nvSpPr>
        <p:spPr>
          <a:xfrm>
            <a:off x="656627" y="153382"/>
            <a:ext cx="4141876" cy="15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Ставки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592915"/>
                </a:solidFill>
                <a:latin typeface="Circe MD Extra Bold" panose="020B0802020203020203" pitchFamily="34" charset="0"/>
                <a:cs typeface="Times New Roman" panose="02020603050405020304" pitchFamily="18" charset="0"/>
              </a:rPr>
              <a:t>*После исчерпания первоначального налогового вычета</a:t>
            </a: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ECB46-1075-4E84-A409-DC0369189CD5}"/>
              </a:ext>
            </a:extLst>
          </p:cNvPr>
          <p:cNvSpPr txBox="1"/>
          <p:nvPr/>
        </p:nvSpPr>
        <p:spPr>
          <a:xfrm>
            <a:off x="9116392" y="6318685"/>
            <a:ext cx="61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29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endParaRPr lang="ru-RU" sz="1600" dirty="0">
              <a:solidFill>
                <a:srgbClr val="5929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4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5116</TotalTime>
  <Words>1119</Words>
  <Application>Microsoft Office PowerPoint</Application>
  <PresentationFormat>Лист A4 (210x297 мм)</PresentationFormat>
  <Paragraphs>228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Times New Roman</vt:lpstr>
      <vt:lpstr>Circe ExtraBold</vt:lpstr>
      <vt:lpstr>Circe Bold</vt:lpstr>
      <vt:lpstr>Arial</vt:lpstr>
      <vt:lpstr>Circe MD Extra Bold</vt:lpstr>
      <vt:lpstr>Calibri</vt:lpstr>
      <vt:lpstr>Circe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</dc:creator>
  <cp:lastModifiedBy>Михаил Окороков</cp:lastModifiedBy>
  <cp:revision>322</cp:revision>
  <cp:lastPrinted>2020-05-20T14:00:15Z</cp:lastPrinted>
  <dcterms:created xsi:type="dcterms:W3CDTF">2020-05-05T17:19:03Z</dcterms:created>
  <dcterms:modified xsi:type="dcterms:W3CDTF">2020-05-30T18:28:03Z</dcterms:modified>
</cp:coreProperties>
</file>